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30"/>
  </p:notesMasterIdLst>
  <p:handoutMasterIdLst>
    <p:handoutMasterId r:id="rId31"/>
  </p:handoutMasterIdLst>
  <p:sldIdLst>
    <p:sldId id="257" r:id="rId2"/>
    <p:sldId id="258" r:id="rId3"/>
    <p:sldId id="259" r:id="rId4"/>
    <p:sldId id="318" r:id="rId5"/>
    <p:sldId id="349" r:id="rId6"/>
    <p:sldId id="331" r:id="rId7"/>
    <p:sldId id="309" r:id="rId8"/>
    <p:sldId id="323" r:id="rId9"/>
    <p:sldId id="341" r:id="rId10"/>
    <p:sldId id="346" r:id="rId11"/>
    <p:sldId id="310" r:id="rId12"/>
    <p:sldId id="304" r:id="rId13"/>
    <p:sldId id="324" r:id="rId14"/>
    <p:sldId id="307" r:id="rId15"/>
    <p:sldId id="325" r:id="rId16"/>
    <p:sldId id="261" r:id="rId17"/>
    <p:sldId id="303" r:id="rId18"/>
    <p:sldId id="302" r:id="rId19"/>
    <p:sldId id="326" r:id="rId20"/>
    <p:sldId id="262" r:id="rId21"/>
    <p:sldId id="328" r:id="rId22"/>
    <p:sldId id="265" r:id="rId23"/>
    <p:sldId id="317" r:id="rId24"/>
    <p:sldId id="320" r:id="rId25"/>
    <p:sldId id="350" r:id="rId26"/>
    <p:sldId id="267" r:id="rId27"/>
    <p:sldId id="347" r:id="rId28"/>
    <p:sldId id="348" r:id="rId29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56" autoAdjust="0"/>
    <p:restoredTop sz="94607" autoAdjust="0"/>
  </p:normalViewPr>
  <p:slideViewPr>
    <p:cSldViewPr snapToGrid="0">
      <p:cViewPr>
        <p:scale>
          <a:sx n="100" d="100"/>
          <a:sy n="100" d="100"/>
        </p:scale>
        <p:origin x="-744" y="-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-1878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7143D01-899A-49A8-BEE8-EA714C18A454}" type="datetimeFigureOut">
              <a:rPr lang="ru-RU"/>
              <a:pPr>
                <a:defRPr/>
              </a:pPr>
              <a:t>04.10.2021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EFC6AD5-29B4-4957-A96D-97176877CA7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75D1389-15D0-4CD4-A250-EEB32C467939}" type="datetimeFigureOut">
              <a:rPr lang="ru-RU"/>
              <a:pPr>
                <a:defRPr/>
              </a:pPr>
              <a:t>04.10.2021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0DA4BC-AB1F-464E-A265-13CC1BA3924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0DA4BC-AB1F-464E-A265-13CC1BA39241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5349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508000" y="4853412"/>
            <a:ext cx="112776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0C6803-861C-4246-B466-3404CF716339}" type="datetimeFigureOut">
              <a:rPr lang="ru-RU" smtClean="0"/>
              <a:pPr>
                <a:defRPr/>
              </a:pPr>
              <a:t>04.10.2021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pPr>
              <a:defRPr/>
            </a:pPr>
            <a:fld id="{6D5ED286-712C-4265-B76E-BE374C73739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A2CF49-1903-449F-ADBC-97BFC15F8941}" type="datetimeFigureOut">
              <a:rPr lang="ru-RU" smtClean="0"/>
              <a:pPr>
                <a:defRPr/>
              </a:pPr>
              <a:t>04.10.2021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pPr>
              <a:defRPr/>
            </a:pPr>
            <a:fld id="{5CFDA4F6-2E37-458C-8C5F-11E3B87848B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8E7E12-5681-4350-BAFA-9B45CFDF5E06}" type="datetimeFigureOut">
              <a:rPr lang="ru-RU" smtClean="0"/>
              <a:pPr>
                <a:defRPr/>
              </a:pPr>
              <a:t>04.10.2021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C2814A-8B2D-4036-A1A1-9A3B77FF29A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40633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6FE995-36FE-4C3A-ADEE-891339CBD4BC}" type="datetimeFigureOut">
              <a:rPr lang="ru-RU" smtClean="0"/>
              <a:pPr>
                <a:defRPr/>
              </a:pPr>
              <a:t>04.10.2021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34FD2F-0E85-48C1-A8B4-C801A8B0030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E3465B-0059-4447-81B7-B1716B4735B8}" type="datetimeFigureOut">
              <a:rPr lang="ru-RU" smtClean="0"/>
              <a:pPr>
                <a:defRPr/>
              </a:pPr>
              <a:t>04.10.2021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pPr>
              <a:defRPr/>
            </a:pPr>
            <a:fld id="{B9446DE9-073F-475C-BB6F-0E96F8CD578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B85F60-37E6-4A17-ACBB-007D20E04DE9}" type="datetimeFigureOut">
              <a:rPr lang="ru-RU" smtClean="0"/>
              <a:pPr>
                <a:defRPr/>
              </a:pPr>
              <a:t>04.10.2021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59CBFA-6AA5-4ED6-97B9-F9183BFA05F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9BA65D-38F2-44E6-A6B7-FD1BF6FE3CCF}" type="datetimeFigureOut">
              <a:rPr lang="ru-RU" smtClean="0"/>
              <a:pPr>
                <a:defRPr/>
              </a:pPr>
              <a:t>04.10.2021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1E88A5-36F0-4DDC-9334-A7EB5F64C29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9F0B93-3800-4000-9A95-2124F369711A}" type="datetimeFigureOut">
              <a:rPr lang="ru-RU" smtClean="0"/>
              <a:pPr>
                <a:defRPr/>
              </a:pPr>
              <a:t>04.10.2021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0AF298-282A-4385-B182-C99E67CDCBA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D72EB1-8048-4287-89EF-5BE509A3898D}" type="datetimeFigureOut">
              <a:rPr lang="ru-RU" smtClean="0"/>
              <a:pPr>
                <a:defRPr/>
              </a:pPr>
              <a:t>04.10.2021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F6513D-AB2B-40DD-9413-4BBB0D5BF02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4850EE-B82A-436D-BBB4-866118FAE06C}" type="datetimeFigureOut">
              <a:rPr lang="ru-RU" smtClean="0"/>
              <a:pPr>
                <a:defRPr/>
              </a:pPr>
              <a:t>04.10.2021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A9F21F-AD22-4450-B562-5C6FD11E8FC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013897-9ED5-438A-BDD2-737947D275CE}" type="datetimeFigureOut">
              <a:rPr lang="ru-RU" smtClean="0"/>
              <a:pPr>
                <a:defRPr/>
              </a:pPr>
              <a:t>04.10.2021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075B2-BB26-46FD-B06C-B67826B8522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06400" y="1554163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A490E554-C29E-4385-9ED1-7D51500F7FF8}" type="datetimeFigureOut">
              <a:rPr lang="ru-RU" smtClean="0"/>
              <a:pPr>
                <a:defRPr/>
              </a:pPr>
              <a:t>04.10.2021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0972800" y="647700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7E5B3D5-C3F8-449E-BAFC-08E0A833EEB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685800" y="105798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____Microsoft_Office_Word1.docx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543050" y="327025"/>
            <a:ext cx="10648950" cy="8350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tabLst>
                <a:tab pos="900113" algn="l"/>
              </a:tabLst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Министерство образования Республики Мордовия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0" name="TextBox 3"/>
          <p:cNvSpPr txBox="1">
            <a:spLocks noChangeArrowheads="1"/>
          </p:cNvSpPr>
          <p:nvPr/>
        </p:nvSpPr>
        <p:spPr bwMode="auto">
          <a:xfrm>
            <a:off x="3457576" y="1389063"/>
            <a:ext cx="78994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4"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6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Портфолио</a:t>
            </a:r>
            <a:endParaRPr lang="ru-RU" sz="6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4" algn="ctr"/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Курочкиной Елены Васильевны,</a:t>
            </a:r>
            <a:endParaRPr lang="ru-RU" sz="3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воспитателя </a:t>
            </a:r>
            <a: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ОСП 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 Явасский          </a:t>
            </a:r>
          </a:p>
          <a:p>
            <a:pPr algn="ctr"/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детский сад № 2 </a:t>
            </a:r>
          </a:p>
          <a:p>
            <a:pPr algn="ctr"/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МБДОУ «Явасский детский сад </a:t>
            </a:r>
          </a:p>
          <a:p>
            <a:pPr algn="ctr"/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№ 1» </a:t>
            </a:r>
            <a: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комбинированного вида»</a:t>
            </a:r>
          </a:p>
        </p:txBody>
      </p:sp>
      <p:pic>
        <p:nvPicPr>
          <p:cNvPr id="1027" name="Picture 3" descr="C:\Users\Пользователь\Desktop\лена фот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3925" y="1584325"/>
            <a:ext cx="3962400" cy="3670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57006" y="273614"/>
            <a:ext cx="5225143" cy="5386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9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Общие сведения </a:t>
            </a:r>
          </a:p>
        </p:txBody>
      </p:sp>
      <p:sp>
        <p:nvSpPr>
          <p:cNvPr id="23554" name="Прямоугольник 5"/>
          <p:cNvSpPr>
            <a:spLocks noChangeArrowheads="1"/>
          </p:cNvSpPr>
          <p:nvPr/>
        </p:nvSpPr>
        <p:spPr bwMode="auto">
          <a:xfrm>
            <a:off x="914401" y="1012824"/>
            <a:ext cx="9439274" cy="4573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/>
            <a:r>
              <a:rPr lang="ru-RU" sz="2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Дата рождения: </a:t>
            </a: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2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.12.1974</a:t>
            </a:r>
            <a:endParaRPr lang="ru-RU" sz="2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Clr>
                <a:srgbClr val="1287C3"/>
              </a:buClr>
            </a:pP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среднее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специальное,  в 1993 г. окончила «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Темниковское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медицинское училище» по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специальности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«Медицинская сестра»; в 2017 году прошла профессиональную переподготовку в ГБУ ДПО «Мордовский республиканский институт образования» по программе «Педагогика и методика дошкольного образования» с присвоением квалификации – воспитатель</a:t>
            </a:r>
          </a:p>
          <a:p>
            <a:pPr>
              <a:lnSpc>
                <a:spcPct val="90000"/>
              </a:lnSpc>
              <a:buClr>
                <a:srgbClr val="1287C3"/>
              </a:buClr>
            </a:pP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Диплом о профессиональной переподготовке: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№ 4078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sz="2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Стаж  педагогической работы: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13 лет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Общий </a:t>
            </a:r>
            <a:r>
              <a:rPr lang="ru-RU" sz="2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трудовой стаж: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27 лет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Наличие </a:t>
            </a:r>
            <a:r>
              <a:rPr lang="ru-RU" sz="2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квалификационной категории:  </a:t>
            </a:r>
            <a:r>
              <a:rPr lang="ru-RU" sz="2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 имеет</a:t>
            </a:r>
            <a:endParaRPr lang="ru-RU" sz="2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28675" y="219076"/>
            <a:ext cx="11363325" cy="81915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2500" dirty="0" smtClean="0">
                <a:ln>
                  <a:noFill/>
                </a:ln>
                <a:latin typeface="Times New Roman" pitchFamily="18" charset="0"/>
                <a:cs typeface="Times New Roman" pitchFamily="18" charset="0"/>
              </a:rPr>
              <a:t>Участие в инновационной </a:t>
            </a:r>
            <a:br>
              <a:rPr lang="ru-RU" sz="2500" dirty="0" smtClean="0">
                <a:ln>
                  <a:noFill/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2500" dirty="0" smtClean="0">
                <a:ln>
                  <a:noFill/>
                </a:ln>
                <a:latin typeface="Times New Roman" pitchFamily="18" charset="0"/>
                <a:cs typeface="Times New Roman" pitchFamily="18" charset="0"/>
              </a:rPr>
              <a:t>(экспериментальной) деятельности </a:t>
            </a:r>
          </a:p>
        </p:txBody>
      </p:sp>
      <p:pic>
        <p:nvPicPr>
          <p:cNvPr id="8193" name="Picture 1" descr="C:\Users\Пользователь\Desktop\справки к портф. лен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4900" y="942975"/>
            <a:ext cx="4391025" cy="5734050"/>
          </a:xfrm>
          <a:prstGeom prst="rect">
            <a:avLst/>
          </a:prstGeom>
          <a:noFill/>
        </p:spPr>
      </p:pic>
      <p:pic>
        <p:nvPicPr>
          <p:cNvPr id="9217" name="Picture 1" descr="C:\Users\Пользователь\Desktop\воспитатели\папка Лены Курочкиной\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0825" y="923925"/>
            <a:ext cx="4457700" cy="5800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>
          <a:xfrm>
            <a:off x="2914650" y="0"/>
            <a:ext cx="7254875" cy="942975"/>
          </a:xfrm>
        </p:spPr>
        <p:txBody>
          <a:bodyPr/>
          <a:lstStyle/>
          <a:p>
            <a:pPr algn="ctr"/>
            <a:r>
              <a:rPr lang="ru-RU" sz="2900" dirty="0" smtClean="0">
                <a:ln>
                  <a:noFill/>
                </a:ln>
                <a:latin typeface="Times New Roman" pitchFamily="18" charset="0"/>
                <a:cs typeface="Times New Roman" pitchFamily="18" charset="0"/>
              </a:rPr>
              <a:t>Наставничество </a:t>
            </a:r>
          </a:p>
        </p:txBody>
      </p:sp>
      <p:pic>
        <p:nvPicPr>
          <p:cNvPr id="3074" name="Picture 2" descr="C:\Users\Пользователь\Desktop\справки к портфолио Лене\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2544" y="819150"/>
            <a:ext cx="4330056" cy="5781675"/>
          </a:xfrm>
          <a:prstGeom prst="rect">
            <a:avLst/>
          </a:prstGeom>
          <a:noFill/>
        </p:spPr>
      </p:pic>
      <p:pic>
        <p:nvPicPr>
          <p:cNvPr id="3075" name="Picture 3" descr="C:\Users\Пользователь\Desktop\справки к портфолио Лене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1681" y="838201"/>
            <a:ext cx="4273493" cy="5762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Пользователь\Desktop\справки к портф. лен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5350" y="219075"/>
            <a:ext cx="4724400" cy="6438900"/>
          </a:xfrm>
          <a:prstGeom prst="rect">
            <a:avLst/>
          </a:prstGeom>
          <a:noFill/>
        </p:spPr>
      </p:pic>
      <p:pic>
        <p:nvPicPr>
          <p:cNvPr id="25603" name="Picture 3" descr="C:\Users\Пользователь\Desktop\справки к портф. лен\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6050" y="238125"/>
            <a:ext cx="4800599" cy="6448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9351" y="409575"/>
            <a:ext cx="9363674" cy="762000"/>
          </a:xfrm>
        </p:spPr>
        <p:txBody>
          <a:bodyPr/>
          <a:lstStyle/>
          <a:p>
            <a:pPr algn="just"/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Наличие публикаций</a:t>
            </a:r>
            <a:endParaRPr lang="ru-RU" sz="3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Пользователь\Desktop\воспитатели\папка Лены Курочкиной\маам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95725" y="1181099"/>
            <a:ext cx="4067175" cy="5419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Прямоугольник 1"/>
          <p:cNvSpPr>
            <a:spLocks noChangeArrowheads="1"/>
          </p:cNvSpPr>
          <p:nvPr/>
        </p:nvSpPr>
        <p:spPr bwMode="auto">
          <a:xfrm>
            <a:off x="2152650" y="152400"/>
            <a:ext cx="74295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Результаты участия воспитанников: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-конкурсах;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-выставках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-турнирах;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-соревнованиях;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-акциях;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-фестивалях</a:t>
            </a:r>
            <a:r>
              <a:rPr lang="ru-RU" sz="3200" dirty="0"/>
              <a:t>.</a:t>
            </a:r>
          </a:p>
          <a:p>
            <a:endParaRPr lang="ru-RU" sz="3200" dirty="0"/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Муниципальный уровень: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Республиканский: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Российский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 5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Пользователь\Desktop\воспитатели\папка Лены Курочкиной\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5850" y="411003"/>
            <a:ext cx="4667250" cy="6151722"/>
          </a:xfrm>
          <a:prstGeom prst="rect">
            <a:avLst/>
          </a:prstGeom>
          <a:noFill/>
        </p:spPr>
      </p:pic>
      <p:pic>
        <p:nvPicPr>
          <p:cNvPr id="5123" name="Picture 3" descr="C:\Users\Пользователь\Desktop\воспитатели\папка Лены Курочкиной\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438150"/>
            <a:ext cx="4533899" cy="614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1" y="228600"/>
            <a:ext cx="3703638" cy="528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 descr="C:\Users\73B5~1\AppData\Local\Temp\Rar$DR14.488\лена 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58174" y="304800"/>
            <a:ext cx="3676651" cy="5295900"/>
          </a:xfrm>
          <a:prstGeom prst="rect">
            <a:avLst/>
          </a:prstGeom>
          <a:noFill/>
        </p:spPr>
      </p:pic>
      <p:pic>
        <p:nvPicPr>
          <p:cNvPr id="6148" name="Picture 4" descr="C:\Users\73B5~1\AppData\Local\Temp\Rar$DR20.488\лена 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33242" y="1162051"/>
            <a:ext cx="3773260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муйка серт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" y="638174"/>
            <a:ext cx="6751969" cy="5257801"/>
          </a:xfrm>
          <a:prstGeom prst="rect">
            <a:avLst/>
          </a:prstGeom>
          <a:noFill/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7848600" y="595313"/>
          <a:ext cx="3990975" cy="5348287"/>
        </p:xfrm>
        <a:graphic>
          <a:graphicData uri="http://schemas.openxmlformats.org/presentationml/2006/ole">
            <p:oleObj spid="_x0000_s2050" name="Документ" r:id="rId4" imgW="7580071" imgH="10740783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Содержимое 2"/>
          <p:cNvSpPr>
            <a:spLocks noGrp="1"/>
          </p:cNvSpPr>
          <p:nvPr>
            <p:ph idx="4294967295"/>
          </p:nvPr>
        </p:nvSpPr>
        <p:spPr>
          <a:xfrm>
            <a:off x="1571625" y="647700"/>
            <a:ext cx="9953625" cy="8382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Наличие авторских программ, методических пособий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1619250" y="314325"/>
            <a:ext cx="9601200" cy="47910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		</a:t>
            </a:r>
            <a:br>
              <a:rPr lang="ru-RU" sz="24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900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Выступления на заседаниях методических советов, научно-практических конференциях,</a:t>
            </a:r>
            <a:br>
              <a:rPr lang="ru-RU" sz="2900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900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педагогических чтениях, семинарах, секциях, форумах, радиопередачах (</a:t>
            </a:r>
            <a:r>
              <a:rPr lang="ru-RU" sz="2900" dirty="0" err="1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очно</a:t>
            </a:r>
            <a:r>
              <a:rPr lang="ru-RU" sz="2900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2900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n>
                  <a:noFill/>
                </a:ln>
                <a:latin typeface="+mn-lt"/>
                <a:cs typeface="Times New Roman" pitchFamily="18" charset="0"/>
              </a:rPr>
              <a:t>Уровень образовательной организации - 8</a:t>
            </a:r>
            <a:r>
              <a:rPr lang="ru-RU" sz="24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n>
                  <a:noFill/>
                </a:ln>
              </a:rPr>
              <a:t>Муниципальный уровень: 1</a:t>
            </a:r>
            <a:br>
              <a:rPr lang="ru-RU" sz="2400" dirty="0" smtClean="0">
                <a:ln>
                  <a:noFill/>
                </a:ln>
              </a:rPr>
            </a:br>
            <a:r>
              <a:rPr lang="ru-RU" sz="2400" dirty="0" smtClean="0">
                <a:ln>
                  <a:noFill/>
                </a:ln>
              </a:rPr>
              <a:t>Республиканский: </a:t>
            </a:r>
            <a:br>
              <a:rPr lang="ru-RU" sz="2400" dirty="0" smtClean="0">
                <a:ln>
                  <a:noFill/>
                </a:ln>
              </a:rPr>
            </a:br>
            <a:r>
              <a:rPr lang="ru-RU" sz="2400" dirty="0" smtClean="0">
                <a:ln>
                  <a:noFill/>
                </a:ln>
              </a:rPr>
              <a:t>Российский:</a:t>
            </a:r>
            <a:br>
              <a:rPr lang="ru-RU" sz="2400" dirty="0" smtClean="0">
                <a:ln>
                  <a:noFill/>
                </a:ln>
              </a:rPr>
            </a:br>
            <a:r>
              <a:rPr lang="ru-RU" sz="24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 smtClean="0">
              <a:ln>
                <a:noFill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Пользователь\Desktop\справки к портф. лен\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154" y="171450"/>
            <a:ext cx="4711871" cy="6507163"/>
          </a:xfrm>
          <a:prstGeom prst="rect">
            <a:avLst/>
          </a:prstGeom>
          <a:noFill/>
        </p:spPr>
      </p:pic>
      <p:pic>
        <p:nvPicPr>
          <p:cNvPr id="26627" name="Picture 3" descr="C:\Users\Пользователь\Desktop\справки к портф. лен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7950" y="238125"/>
            <a:ext cx="4867275" cy="64674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Прямоугольник 1"/>
          <p:cNvSpPr>
            <a:spLocks noChangeArrowheads="1"/>
          </p:cNvSpPr>
          <p:nvPr/>
        </p:nvSpPr>
        <p:spPr bwMode="auto">
          <a:xfrm>
            <a:off x="1876425" y="762000"/>
            <a:ext cx="8978809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Проведение открытых занятий, мастер-классов, мероприятий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Уровень образовательной организации: 9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Муниципальный уровень: 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Республиканский:1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Российский: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Пользователь\Desktop\справки к портфолио Лене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3043" y="333375"/>
            <a:ext cx="4626731" cy="6362700"/>
          </a:xfrm>
          <a:prstGeom prst="rect">
            <a:avLst/>
          </a:prstGeom>
          <a:noFill/>
        </p:spPr>
      </p:pic>
      <p:pic>
        <p:nvPicPr>
          <p:cNvPr id="9219" name="Picture 3" descr="C:\Users\Пользователь\Desktop\справки к портфолио Лене\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3658" y="400049"/>
            <a:ext cx="4578247" cy="6296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8125" y="685800"/>
            <a:ext cx="9921875" cy="7239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Экспертная деятельность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Прямоугольник 1"/>
          <p:cNvSpPr>
            <a:spLocks noChangeArrowheads="1"/>
          </p:cNvSpPr>
          <p:nvPr/>
        </p:nvSpPr>
        <p:spPr bwMode="auto">
          <a:xfrm>
            <a:off x="1809750" y="266700"/>
            <a:ext cx="988695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Общественно-педагогическая активность педагога: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участие                             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комиссиях, педагогических сообществах, в жюри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конкурсов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C:\Users\Пользователь\Desktop\справки к портф. лен\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1" y="1209675"/>
            <a:ext cx="4048124" cy="5476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9100" y="501650"/>
            <a:ext cx="9899650" cy="4400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Позитивные результаты работы с воспитанниками:</a:t>
            </a:r>
          </a:p>
          <a:p>
            <a:pPr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-наличие системы воспитательной работы;</a:t>
            </a:r>
          </a:p>
          <a:p>
            <a:pPr marL="285750" indent="-285750">
              <a:buFontTx/>
              <a:buChar char="-"/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Наличие качественно, эстетически оформленной</a:t>
            </a:r>
          </a:p>
          <a:p>
            <a:pPr marL="285750" indent="-285750">
              <a:buFontTx/>
              <a:buChar char="-"/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текущей документации;</a:t>
            </a:r>
          </a:p>
          <a:p>
            <a:pPr marL="285750" indent="-285750">
              <a:buFontTx/>
              <a:buChar char="-"/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-организация индивидуального подхода;</a:t>
            </a:r>
          </a:p>
          <a:p>
            <a:pPr marL="285750" indent="-285750">
              <a:buFontTx/>
              <a:buChar char="-"/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-снижение простудной заболеваемости воспитанников;</a:t>
            </a:r>
          </a:p>
          <a:p>
            <a:pPr marL="285750" indent="-285750">
              <a:buFontTx/>
              <a:buChar char="-"/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-отлаженная система взаимодействия с родителями;</a:t>
            </a:r>
          </a:p>
          <a:p>
            <a:pPr marL="285750" indent="-285750">
              <a:buFontTx/>
              <a:buChar char="-"/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-реализация здоровье-сберегающих технологий </a:t>
            </a:r>
          </a:p>
          <a:p>
            <a:pPr marL="285750" indent="-285750">
              <a:buFontTx/>
              <a:buChar char="-"/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 воспитательном процессе;</a:t>
            </a:r>
          </a:p>
          <a:p>
            <a:pPr marL="285750" indent="-285750">
              <a:buFontTx/>
              <a:buChar char="-"/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-духовно-нравственное воспитание и народные традиции.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Пользователь\Desktop\справки к портфолио Лене\справка о рабботе с воспитанниками\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8225" y="241963"/>
            <a:ext cx="4752975" cy="6320762"/>
          </a:xfrm>
          <a:prstGeom prst="rect">
            <a:avLst/>
          </a:prstGeom>
          <a:noFill/>
        </p:spPr>
      </p:pic>
      <p:pic>
        <p:nvPicPr>
          <p:cNvPr id="11267" name="Picture 3" descr="C:\Users\Пользователь\Desktop\справки к портфолио Лене\справка о рабботе с воспитанниками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5575" y="291916"/>
            <a:ext cx="4781550" cy="63374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66800" y="158750"/>
            <a:ext cx="1075372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Качество взаимодействия с родителями:</a:t>
            </a:r>
          </a:p>
          <a:p>
            <a:pPr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-систематическое проведение родительских собраний;</a:t>
            </a:r>
          </a:p>
          <a:p>
            <a:pPr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-проведение круглых столов, консультаций в </a:t>
            </a:r>
          </a:p>
          <a:p>
            <a:pPr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нетрадиционной форме</a:t>
            </a:r>
          </a:p>
          <a:p>
            <a:pPr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(педагогическое просвещение родителей);</a:t>
            </a:r>
          </a:p>
          <a:p>
            <a:pPr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-проведение экскурсий, образовательных путешествий</a:t>
            </a:r>
          </a:p>
          <a:p>
            <a:pPr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с детьми;</a:t>
            </a:r>
          </a:p>
          <a:p>
            <a:pPr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-проведение совместных конкурсов, выставок;</a:t>
            </a:r>
          </a:p>
          <a:p>
            <a:pPr marL="285750" indent="-285750">
              <a:buFontTx/>
              <a:buChar char="-"/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родителей на субботниках, благоустройстве</a:t>
            </a:r>
          </a:p>
          <a:p>
            <a:pPr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участков;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развивающей среды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группы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Пользователь\Desktop\справки к портф. лен\раб.с родит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4925" y="185189"/>
            <a:ext cx="4638674" cy="6379124"/>
          </a:xfrm>
          <a:prstGeom prst="rect">
            <a:avLst/>
          </a:prstGeom>
          <a:noFill/>
        </p:spPr>
      </p:pic>
      <p:pic>
        <p:nvPicPr>
          <p:cNvPr id="28675" name="Picture 3" descr="C:\Users\Пользователь\Desktop\справки к портф. лен\раб.с родит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50" y="180975"/>
            <a:ext cx="4714875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>
          <a:xfrm>
            <a:off x="219075" y="266700"/>
            <a:ext cx="11734800" cy="85725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24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 с детьми  из социально неблагополучных семей</a:t>
            </a:r>
          </a:p>
        </p:txBody>
      </p:sp>
      <p:sp>
        <p:nvSpPr>
          <p:cNvPr id="45058" name="Прямоугольник 2"/>
          <p:cNvSpPr>
            <a:spLocks noChangeArrowheads="1"/>
          </p:cNvSpPr>
          <p:nvPr/>
        </p:nvSpPr>
        <p:spPr bwMode="auto">
          <a:xfrm>
            <a:off x="3048000" y="1752600"/>
            <a:ext cx="68961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</a:pPr>
            <a:endParaRPr lang="ru-RU" altLang="ru-RU" sz="3200" b="1">
              <a:solidFill>
                <a:srgbClr val="062D41"/>
              </a:solidFill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</p:txBody>
      </p:sp>
      <p:pic>
        <p:nvPicPr>
          <p:cNvPr id="13314" name="Picture 2" descr="C:\Users\Пользователь\Desktop\справки к портфолио Лене\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0150" y="971550"/>
            <a:ext cx="4400550" cy="5743575"/>
          </a:xfrm>
          <a:prstGeom prst="rect">
            <a:avLst/>
          </a:prstGeom>
          <a:noFill/>
        </p:spPr>
      </p:pic>
      <p:pic>
        <p:nvPicPr>
          <p:cNvPr id="29698" name="Picture 2" descr="C:\Users\Пользователь\Desktop\справки к портф. лен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49" y="992482"/>
            <a:ext cx="4467225" cy="57131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Прямоугольник 1"/>
          <p:cNvSpPr>
            <a:spLocks noChangeArrowheads="1"/>
          </p:cNvSpPr>
          <p:nvPr/>
        </p:nvSpPr>
        <p:spPr bwMode="auto">
          <a:xfrm>
            <a:off x="1957388" y="323850"/>
            <a:ext cx="9500934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Участие педагога в профессиональных конкурсах</a:t>
            </a: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Муниципальный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уровень: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Республиканский уровень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>
                <a:latin typeface="Times New Roman" pitchFamily="18" charset="0"/>
                <a:cs typeface="Times New Roman" pitchFamily="18" charset="0"/>
              </a:rPr>
              <a:t>Российский </a:t>
            </a:r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уровень:2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Международный:1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Пользователь\Desktop\воспитатели\папка Лены Курочкиной\диплом Курочкина солн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6125" y="371476"/>
            <a:ext cx="4410073" cy="6172198"/>
          </a:xfrm>
          <a:prstGeom prst="rect">
            <a:avLst/>
          </a:prstGeom>
          <a:noFill/>
        </p:spPr>
      </p:pic>
      <p:pic>
        <p:nvPicPr>
          <p:cNvPr id="3074" name="Picture 2" descr="C:\Users\Пользователь\Desktop\серт. кур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627" y="1000125"/>
            <a:ext cx="5894785" cy="4905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_x00000" descr="imag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33775" y="29137"/>
            <a:ext cx="5276849" cy="68288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Заголовок 2"/>
          <p:cNvSpPr>
            <a:spLocks noGrp="1"/>
          </p:cNvSpPr>
          <p:nvPr>
            <p:ph type="title"/>
          </p:nvPr>
        </p:nvSpPr>
        <p:spPr>
          <a:xfrm>
            <a:off x="2565400" y="-3217862"/>
            <a:ext cx="7216775" cy="61753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Награды и поощрения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455" y="790891"/>
            <a:ext cx="3816083" cy="540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1488555"/>
            <a:ext cx="3638550" cy="5217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262" y="785812"/>
            <a:ext cx="3998913" cy="549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ользователь\Desktop\воспитатели\папка Лены Курочкиной\грамота от маам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8699" y="476250"/>
            <a:ext cx="4657725" cy="6115049"/>
          </a:xfrm>
          <a:prstGeom prst="rect">
            <a:avLst/>
          </a:prstGeom>
          <a:noFill/>
        </p:spPr>
      </p:pic>
      <p:pic>
        <p:nvPicPr>
          <p:cNvPr id="2050" name="Picture 2" descr="C:\Users\Пользователь\Desktop\23 сертифика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24651" y="514350"/>
            <a:ext cx="4486274" cy="60515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05175" y="1"/>
            <a:ext cx="5048250" cy="6858000"/>
          </a:xfrm>
          <a:prstGeom prst="rect">
            <a:avLst/>
          </a:prstGeom>
          <a:noFill/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962150" y="2066925"/>
          <a:ext cx="4010024" cy="1057275"/>
        </p:xfrm>
        <a:graphic>
          <a:graphicData uri="http://schemas.openxmlformats.org/drawingml/2006/table">
            <a:tbl>
              <a:tblPr/>
              <a:tblGrid>
                <a:gridCol w="4010024"/>
              </a:tblGrid>
              <a:tr h="1057275">
                <a:tc>
                  <a:txBody>
                    <a:bodyPr/>
                    <a:lstStyle/>
                    <a:p>
                      <a:pPr algn="ctr">
                        <a:lnSpc>
                          <a:spcPts val="8305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212455" y="3713479"/>
          <a:ext cx="45720" cy="228600"/>
        </p:xfrm>
        <a:graphic>
          <a:graphicData uri="http://schemas.openxmlformats.org/drawingml/2006/table">
            <a:tbl>
              <a:tblPr/>
              <a:tblGrid>
                <a:gridCol w="45720"/>
              </a:tblGrid>
              <a:tr h="45720">
                <a:tc>
                  <a:txBody>
                    <a:bodyPr/>
                    <a:lstStyle/>
                    <a:p>
                      <a:pPr marL="438150" algn="just">
                        <a:lnSpc>
                          <a:spcPts val="177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2507</TotalTime>
  <Words>298</Words>
  <Application>Microsoft Office PowerPoint</Application>
  <PresentationFormat>Произвольный</PresentationFormat>
  <Paragraphs>68</Paragraphs>
  <Slides>28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Трек</vt:lpstr>
      <vt:lpstr>Документ</vt:lpstr>
      <vt:lpstr>               Министерство образования Республики Мордовия</vt:lpstr>
      <vt:lpstr>Слайд 2</vt:lpstr>
      <vt:lpstr>Участие в инновационной  (экспериментальной) деятельности </vt:lpstr>
      <vt:lpstr>Наставничество </vt:lpstr>
      <vt:lpstr>Слайд 5</vt:lpstr>
      <vt:lpstr>             Наличие публикаций</vt:lpstr>
      <vt:lpstr>Слайд 7</vt:lpstr>
      <vt:lpstr>Слайд 8</vt:lpstr>
      <vt:lpstr>Слайд 9</vt:lpstr>
      <vt:lpstr>Слайд 10</vt:lpstr>
      <vt:lpstr>Слайд 11</vt:lpstr>
      <vt:lpstr>      Выступления на заседаниях методических советов, научно-практических конференциях, педагогических чтениях, семинарах, секциях, форумах, радиопередачах (очно)   Уровень образовательной организации - 8 Муниципальный уровень: 1 Республиканский:  Российский:  </vt:lpstr>
      <vt:lpstr>Слайд 13</vt:lpstr>
      <vt:lpstr>Слайд 14</vt:lpstr>
      <vt:lpstr>Слайд 15</vt:lpstr>
      <vt:lpstr> Экспертная деятельность </vt:lpstr>
      <vt:lpstr>Слайд 17</vt:lpstr>
      <vt:lpstr>Слайд 18</vt:lpstr>
      <vt:lpstr>Слайд 19</vt:lpstr>
      <vt:lpstr>Слайд 20</vt:lpstr>
      <vt:lpstr>Слайд 21</vt:lpstr>
      <vt:lpstr>Работа с детьми  из социально неблагополучных семей</vt:lpstr>
      <vt:lpstr>Слайд 23</vt:lpstr>
      <vt:lpstr>Слайд 24</vt:lpstr>
      <vt:lpstr>Слайд 25</vt:lpstr>
      <vt:lpstr>               Награды и поощрения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РМ</dc:title>
  <dc:creator>ШауриДанаан</dc:creator>
  <cp:lastModifiedBy>Пользователь</cp:lastModifiedBy>
  <cp:revision>296</cp:revision>
  <dcterms:created xsi:type="dcterms:W3CDTF">2014-10-01T17:24:03Z</dcterms:created>
  <dcterms:modified xsi:type="dcterms:W3CDTF">2021-10-04T11:49:34Z</dcterms:modified>
</cp:coreProperties>
</file>